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3/19/2021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3/19/2021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asellaDiTesto 3"/>
          <p:cNvSpPr txBox="1"/>
          <p:nvPr/>
        </p:nvSpPr>
        <p:spPr>
          <a:xfrm>
            <a:off x="498764" y="415636"/>
            <a:ext cx="11263745" cy="6063198"/>
          </a:xfrm>
          <a:prstGeom prst="rect">
            <a:avLst/>
          </a:prstGeom>
          <a:noFill/>
        </p:spPr>
        <p:txBody>
          <a:bodyPr wrap="square" rtlCol="0">
            <a:spAutoFit/>
          </a:bodyPr>
          <a:lstStyle/>
          <a:p>
            <a:r>
              <a:rPr lang="it-IT" b="1" dirty="0" err="1" smtClean="0"/>
              <a:t>Lc</a:t>
            </a:r>
            <a:r>
              <a:rPr lang="it-IT" b="1" dirty="0" smtClean="0"/>
              <a:t> , 10, 25-37</a:t>
            </a:r>
          </a:p>
          <a:p>
            <a:endParaRPr lang="it-IT" b="1" dirty="0" smtClean="0"/>
          </a:p>
          <a:p>
            <a:pPr algn="just"/>
            <a:r>
              <a:rPr lang="it-IT" sz="2200" baseline="30000" dirty="0"/>
              <a:t>25</a:t>
            </a:r>
            <a:r>
              <a:rPr lang="it-IT" sz="2200" dirty="0"/>
              <a:t>Ed ecco, un dottore della Legge si alzò per metterlo alla prova e chiese: «Maestro, che cosa devo fare per ereditare la vita eterna?». </a:t>
            </a:r>
            <a:r>
              <a:rPr lang="it-IT" sz="2200" baseline="30000" dirty="0"/>
              <a:t>26</a:t>
            </a:r>
            <a:r>
              <a:rPr lang="it-IT" sz="2200" dirty="0"/>
              <a:t>Gesù gli disse: «Che cosa sta scritto nella Legge? </a:t>
            </a:r>
            <a:r>
              <a:rPr lang="it-IT" sz="2200" dirty="0" smtClean="0"/>
              <a:t>Cosa vi </a:t>
            </a:r>
            <a:r>
              <a:rPr lang="it-IT" sz="2200" dirty="0"/>
              <a:t>leggi?». </a:t>
            </a:r>
            <a:r>
              <a:rPr lang="it-IT" sz="2200" baseline="30000" dirty="0"/>
              <a:t>27</a:t>
            </a:r>
            <a:r>
              <a:rPr lang="it-IT" sz="2200" dirty="0"/>
              <a:t>Costui rispose: «</a:t>
            </a:r>
            <a:r>
              <a:rPr lang="it-IT" sz="2200" i="1" dirty="0"/>
              <a:t>Amerai il Signore tuo Dio con tutto il tuo cuore, con tutta la tua anima, con tutta la tua forza e</a:t>
            </a:r>
            <a:r>
              <a:rPr lang="it-IT" sz="2200" dirty="0"/>
              <a:t> </a:t>
            </a:r>
            <a:r>
              <a:rPr lang="it-IT" sz="2200" i="1" dirty="0"/>
              <a:t>con tutta la tua mente, e il tuo prossimo come te stesso</a:t>
            </a:r>
            <a:r>
              <a:rPr lang="it-IT" sz="2200" dirty="0"/>
              <a:t>». </a:t>
            </a:r>
            <a:r>
              <a:rPr lang="it-IT" sz="2200" baseline="30000" dirty="0"/>
              <a:t>28</a:t>
            </a:r>
            <a:r>
              <a:rPr lang="it-IT" sz="2200" dirty="0"/>
              <a:t>Gli disse: «Hai risposto bene; fa' questo e vivrai</a:t>
            </a:r>
            <a:r>
              <a:rPr lang="it-IT" sz="2200" dirty="0" smtClean="0"/>
              <a:t>».</a:t>
            </a:r>
          </a:p>
          <a:p>
            <a:pPr algn="just"/>
            <a:r>
              <a:rPr lang="it-IT" sz="2200" baseline="30000" dirty="0" smtClean="0"/>
              <a:t>29</a:t>
            </a:r>
            <a:r>
              <a:rPr lang="it-IT" sz="2200" dirty="0" smtClean="0"/>
              <a:t>Ma </a:t>
            </a:r>
            <a:r>
              <a:rPr lang="it-IT" sz="2200" dirty="0"/>
              <a:t>quello, volendo giustificarsi, disse a Gesù: «E chi è mio prossimo?». </a:t>
            </a:r>
            <a:r>
              <a:rPr lang="it-IT" sz="2200" baseline="30000" dirty="0"/>
              <a:t>30</a:t>
            </a:r>
            <a:r>
              <a:rPr lang="it-IT" sz="2200" dirty="0"/>
              <a:t>Gesù riprese: «Un uomo scendeva da Gerusalemme a Gerico e cadde nelle mani dei briganti, che gli portarono via tutto, lo percossero a sangue e se ne andarono, lasciandolo mezzo morto. </a:t>
            </a:r>
            <a:r>
              <a:rPr lang="it-IT" sz="2200" baseline="30000" dirty="0"/>
              <a:t>31</a:t>
            </a:r>
            <a:r>
              <a:rPr lang="it-IT" sz="2200" dirty="0"/>
              <a:t>Per caso, un sacerdote scendeva per quella medesima strada e, quando lo vide, passò oltre. </a:t>
            </a:r>
            <a:r>
              <a:rPr lang="it-IT" sz="2200" baseline="30000" dirty="0"/>
              <a:t>32</a:t>
            </a:r>
            <a:r>
              <a:rPr lang="it-IT" sz="2200" dirty="0"/>
              <a:t>Anche un levita, giunto in quel luogo</a:t>
            </a:r>
            <a:r>
              <a:rPr lang="it-IT" sz="2200"/>
              <a:t>, </a:t>
            </a:r>
            <a:r>
              <a:rPr lang="it-IT" sz="2200" smtClean="0"/>
              <a:t>lo vide </a:t>
            </a:r>
            <a:r>
              <a:rPr lang="it-IT" sz="2200" dirty="0"/>
              <a:t>e passò oltre. </a:t>
            </a:r>
            <a:r>
              <a:rPr lang="it-IT" sz="2200" baseline="30000" dirty="0"/>
              <a:t>33</a:t>
            </a:r>
            <a:r>
              <a:rPr lang="it-IT" sz="2200" dirty="0"/>
              <a:t>Invece un Samaritano, che era in viaggio, passandogli accanto, </a:t>
            </a:r>
            <a:r>
              <a:rPr lang="it-IT" sz="2200" b="1" dirty="0" smtClean="0">
                <a:solidFill>
                  <a:srgbClr val="C00000"/>
                </a:solidFill>
              </a:rPr>
              <a:t>lo vide</a:t>
            </a:r>
            <a:r>
              <a:rPr lang="it-IT" sz="2200" dirty="0" smtClean="0"/>
              <a:t> </a:t>
            </a:r>
            <a:r>
              <a:rPr lang="it-IT" sz="2200" dirty="0"/>
              <a:t>e ne </a:t>
            </a:r>
            <a:r>
              <a:rPr lang="it-IT" sz="2200" b="1" dirty="0">
                <a:solidFill>
                  <a:srgbClr val="C00000"/>
                </a:solidFill>
              </a:rPr>
              <a:t>ebbe</a:t>
            </a:r>
            <a:r>
              <a:rPr lang="it-IT" sz="2200" dirty="0">
                <a:solidFill>
                  <a:srgbClr val="C00000"/>
                </a:solidFill>
              </a:rPr>
              <a:t> </a:t>
            </a:r>
            <a:r>
              <a:rPr lang="it-IT" sz="2200" b="1" dirty="0">
                <a:solidFill>
                  <a:srgbClr val="C00000"/>
                </a:solidFill>
              </a:rPr>
              <a:t>compassione</a:t>
            </a:r>
            <a:r>
              <a:rPr lang="it-IT" sz="2200" dirty="0"/>
              <a:t>. </a:t>
            </a:r>
            <a:r>
              <a:rPr lang="it-IT" sz="2200" baseline="30000" dirty="0">
                <a:solidFill>
                  <a:srgbClr val="C00000"/>
                </a:solidFill>
              </a:rPr>
              <a:t>34</a:t>
            </a:r>
            <a:r>
              <a:rPr lang="it-IT" sz="2200" b="1" dirty="0">
                <a:solidFill>
                  <a:srgbClr val="C00000"/>
                </a:solidFill>
              </a:rPr>
              <a:t>Gli si fece vicino</a:t>
            </a:r>
            <a:r>
              <a:rPr lang="it-IT" sz="2200" dirty="0"/>
              <a:t>, gli fasciò le ferite, versandovi olio e vino; poi </a:t>
            </a:r>
            <a:r>
              <a:rPr lang="it-IT" sz="2200" b="1" dirty="0">
                <a:solidFill>
                  <a:srgbClr val="C00000"/>
                </a:solidFill>
              </a:rPr>
              <a:t>lo caricò</a:t>
            </a:r>
            <a:r>
              <a:rPr lang="it-IT" sz="2200" dirty="0">
                <a:solidFill>
                  <a:srgbClr val="C00000"/>
                </a:solidFill>
              </a:rPr>
              <a:t> </a:t>
            </a:r>
            <a:r>
              <a:rPr lang="it-IT" sz="2200" dirty="0"/>
              <a:t>sulla sua cavalcatura, lo portò in un albergo e si prese cura di lui. </a:t>
            </a:r>
            <a:r>
              <a:rPr lang="it-IT" sz="2200" baseline="30000" dirty="0"/>
              <a:t>35</a:t>
            </a:r>
            <a:r>
              <a:rPr lang="it-IT" sz="2200" dirty="0"/>
              <a:t>Il giorno seguente, tirò fuori due denari e li diede </a:t>
            </a:r>
            <a:r>
              <a:rPr lang="it-IT" sz="2200" dirty="0" smtClean="0"/>
              <a:t>all'</a:t>
            </a:r>
            <a:r>
              <a:rPr lang="it-IT" sz="2200" b="1" u="dbl" dirty="0" smtClean="0"/>
              <a:t>albergatore</a:t>
            </a:r>
            <a:r>
              <a:rPr lang="it-IT" sz="2200" dirty="0" smtClean="0"/>
              <a:t>, </a:t>
            </a:r>
            <a:r>
              <a:rPr lang="it-IT" sz="2200" dirty="0"/>
              <a:t>dicendo: «</a:t>
            </a:r>
            <a:r>
              <a:rPr lang="it-IT" sz="2200" b="1" dirty="0">
                <a:solidFill>
                  <a:srgbClr val="C00000"/>
                </a:solidFill>
              </a:rPr>
              <a:t>Abbi cura</a:t>
            </a:r>
            <a:r>
              <a:rPr lang="it-IT" sz="2200" dirty="0">
                <a:solidFill>
                  <a:srgbClr val="C00000"/>
                </a:solidFill>
              </a:rPr>
              <a:t> </a:t>
            </a:r>
            <a:r>
              <a:rPr lang="it-IT" sz="2200" dirty="0"/>
              <a:t>di lui; ciò che spenderai in più, te lo pagherò al mio ritorno». </a:t>
            </a:r>
            <a:r>
              <a:rPr lang="it-IT" sz="2200" baseline="30000" dirty="0"/>
              <a:t>36</a:t>
            </a:r>
            <a:r>
              <a:rPr lang="it-IT" sz="2200" dirty="0"/>
              <a:t>Chi </a:t>
            </a:r>
            <a:r>
              <a:rPr lang="it-IT" sz="2200" dirty="0" smtClean="0"/>
              <a:t>di </a:t>
            </a:r>
            <a:r>
              <a:rPr lang="it-IT" sz="2200" dirty="0"/>
              <a:t>questi tre ti sembra sia stato prossimo di colui che è caduto nelle mani dei briganti?». </a:t>
            </a:r>
            <a:r>
              <a:rPr lang="it-IT" sz="2200" baseline="30000" dirty="0"/>
              <a:t>37</a:t>
            </a:r>
            <a:r>
              <a:rPr lang="it-IT" sz="2200" dirty="0"/>
              <a:t>Quello rispose: «Chi ha avuto compassione di lui». Gesù gli disse: «Va' e anche tu fa' così».</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942667" y="812799"/>
            <a:ext cx="3979334" cy="5170646"/>
          </a:xfrm>
          <a:prstGeom prst="rect">
            <a:avLst/>
          </a:prstGeom>
          <a:noFill/>
        </p:spPr>
        <p:txBody>
          <a:bodyPr wrap="square" rtlCol="0">
            <a:spAutoFit/>
          </a:bodyPr>
          <a:lstStyle/>
          <a:p>
            <a:pPr algn="just"/>
            <a:r>
              <a:rPr lang="it-IT" sz="2200" dirty="0"/>
              <a:t>Davanti alle ferite della vita qualcosa di noi </a:t>
            </a:r>
            <a:r>
              <a:rPr lang="it-IT" sz="2200" dirty="0" smtClean="0"/>
              <a:t>vorrebbe farci </a:t>
            </a:r>
            <a:r>
              <a:rPr lang="it-IT" sz="2200" dirty="0"/>
              <a:t>chiudere gli occhi, girare la testa. Come fanno i falsi discepoli: “Quando mai, Signore, ti abbiamo visto affamato, assetato, nudo...? </a:t>
            </a:r>
            <a:endParaRPr lang="it-IT" sz="2200" dirty="0" smtClean="0"/>
          </a:p>
          <a:p>
            <a:pPr algn="just"/>
            <a:endParaRPr lang="it-IT" sz="2200" dirty="0"/>
          </a:p>
          <a:p>
            <a:pPr algn="just"/>
            <a:r>
              <a:rPr lang="it-IT" sz="2200" dirty="0"/>
              <a:t>C'è un solo modo per conoscere un uomo, Dio, un paese, una ferita: fermarsi, inginocchiarsi, e guardare da vicino. Guardare gli altri a millimetri di viso, di occhi, di voce. </a:t>
            </a:r>
            <a:r>
              <a:rPr lang="it-IT" sz="2200" dirty="0" smtClean="0"/>
              <a:t>                            </a:t>
            </a:r>
          </a:p>
          <a:p>
            <a:pPr algn="r"/>
            <a:r>
              <a:rPr lang="it-IT" sz="2200" dirty="0" smtClean="0"/>
              <a:t>(E. Ronchi)</a:t>
            </a:r>
            <a:endParaRPr lang="it-IT" sz="2200" dirty="0"/>
          </a:p>
        </p:txBody>
      </p:sp>
      <p:pic>
        <p:nvPicPr>
          <p:cNvPr id="5" name="Immagine 4" descr="Il mondo invisibile dei senzatetto - Antro di Chirone"/>
          <p:cNvPicPr/>
          <p:nvPr/>
        </p:nvPicPr>
        <p:blipFill rotWithShape="1">
          <a:blip r:embed="rId2">
            <a:extLst>
              <a:ext uri="{28A0092B-C50C-407E-A947-70E740481C1C}">
                <a14:useLocalDpi xmlns:a14="http://schemas.microsoft.com/office/drawing/2010/main" xmlns="" val="0"/>
              </a:ext>
            </a:extLst>
          </a:blip>
          <a:srcRect r="15326"/>
          <a:stretch/>
        </p:blipFill>
        <p:spPr bwMode="auto">
          <a:xfrm>
            <a:off x="1219199" y="1145516"/>
            <a:ext cx="5181600" cy="4657725"/>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380464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916332" y="2487992"/>
            <a:ext cx="3208867" cy="2000548"/>
          </a:xfrm>
          <a:prstGeom prst="rect">
            <a:avLst/>
          </a:prstGeom>
          <a:noFill/>
        </p:spPr>
        <p:txBody>
          <a:bodyPr wrap="square" rtlCol="0">
            <a:spAutoFit/>
          </a:bodyPr>
          <a:lstStyle/>
          <a:p>
            <a:pPr algn="ctr"/>
            <a:r>
              <a:rPr lang="it-IT" sz="2200" dirty="0"/>
              <a:t>“Imparo a guardare</a:t>
            </a:r>
            <a:br>
              <a:rPr lang="it-IT" sz="2200" dirty="0"/>
            </a:br>
            <a:r>
              <a:rPr lang="it-IT" sz="2200" dirty="0"/>
              <a:t>a imprestare lo sguardo</a:t>
            </a:r>
            <a:br>
              <a:rPr lang="it-IT" sz="2200" dirty="0"/>
            </a:br>
            <a:r>
              <a:rPr lang="it-IT" sz="2200" dirty="0"/>
              <a:t>a chi ha urgenza di tana</a:t>
            </a:r>
          </a:p>
          <a:p>
            <a:pPr algn="ctr"/>
            <a:r>
              <a:rPr lang="it-IT" sz="2200" dirty="0"/>
              <a:t>imparo a ospitare</a:t>
            </a:r>
            <a:r>
              <a:rPr lang="it-IT" sz="2200" dirty="0" smtClean="0"/>
              <a:t>”</a:t>
            </a:r>
          </a:p>
          <a:p>
            <a:pPr algn="ctr"/>
            <a:r>
              <a:rPr lang="it-IT" dirty="0"/>
              <a:t/>
            </a:r>
            <a:br>
              <a:rPr lang="it-IT" dirty="0"/>
            </a:br>
            <a:r>
              <a:rPr lang="it-IT" dirty="0"/>
              <a:t>(</a:t>
            </a:r>
            <a:r>
              <a:rPr lang="it-IT" dirty="0" err="1"/>
              <a:t>Chandra</a:t>
            </a:r>
            <a:r>
              <a:rPr lang="it-IT" dirty="0"/>
              <a:t> Livia </a:t>
            </a:r>
            <a:r>
              <a:rPr lang="it-IT" dirty="0" err="1"/>
              <a:t>Candiani</a:t>
            </a:r>
            <a:r>
              <a:rPr lang="it-IT" dirty="0"/>
              <a:t>)</a:t>
            </a:r>
          </a:p>
        </p:txBody>
      </p:sp>
      <p:pic>
        <p:nvPicPr>
          <p:cNvPr id="5" name="Immagine 4" descr="Fact Checking: Migrazioni | ISPI"/>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41002" y="1444519"/>
            <a:ext cx="6120130" cy="4087495"/>
          </a:xfrm>
          <a:prstGeom prst="rect">
            <a:avLst/>
          </a:prstGeom>
          <a:noFill/>
          <a:ln>
            <a:noFill/>
          </a:ln>
        </p:spPr>
      </p:pic>
    </p:spTree>
    <p:extLst>
      <p:ext uri="{BB962C8B-B14F-4D97-AF65-F5344CB8AC3E}">
        <p14:creationId xmlns:p14="http://schemas.microsoft.com/office/powerpoint/2010/main" xmlns="" val="285183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612466" y="1188358"/>
            <a:ext cx="3759938" cy="2000548"/>
          </a:xfrm>
          <a:prstGeom prst="rect">
            <a:avLst/>
          </a:prstGeom>
          <a:noFill/>
        </p:spPr>
        <p:txBody>
          <a:bodyPr wrap="square" rtlCol="0">
            <a:spAutoFit/>
          </a:bodyPr>
          <a:lstStyle/>
          <a:p>
            <a:r>
              <a:rPr lang="it-IT" sz="2200" i="1" dirty="0" smtClean="0"/>
              <a:t>«E</a:t>
            </a:r>
            <a:r>
              <a:rPr lang="it-IT" sz="2200" i="1" dirty="0"/>
              <a:t>’ possibile vedere bene </a:t>
            </a:r>
            <a:endParaRPr lang="it-IT" sz="2200" dirty="0"/>
          </a:p>
          <a:p>
            <a:r>
              <a:rPr lang="it-IT" sz="2200" i="1" dirty="0"/>
              <a:t>solo a condizione di non cercare </a:t>
            </a:r>
            <a:endParaRPr lang="it-IT" sz="2200" dirty="0"/>
          </a:p>
          <a:p>
            <a:r>
              <a:rPr lang="it-IT" sz="2200" i="1" dirty="0"/>
              <a:t>il proprio interesse </a:t>
            </a:r>
            <a:endParaRPr lang="it-IT" sz="2200" dirty="0"/>
          </a:p>
          <a:p>
            <a:r>
              <a:rPr lang="it-IT" sz="2200" i="1" dirty="0"/>
              <a:t>in quello che si </a:t>
            </a:r>
            <a:r>
              <a:rPr lang="it-IT" sz="2200" i="1" dirty="0" smtClean="0"/>
              <a:t>vede»</a:t>
            </a:r>
            <a:r>
              <a:rPr lang="it-IT" sz="2200" i="1" dirty="0"/>
              <a:t> </a:t>
            </a:r>
            <a:endParaRPr lang="it-IT" sz="2200" dirty="0"/>
          </a:p>
          <a:p>
            <a:r>
              <a:rPr lang="it-IT" dirty="0"/>
              <a:t> </a:t>
            </a:r>
          </a:p>
          <a:p>
            <a:r>
              <a:rPr lang="it-IT" dirty="0"/>
              <a:t>Christian  </a:t>
            </a:r>
            <a:r>
              <a:rPr lang="it-IT" dirty="0" err="1"/>
              <a:t>Bobin</a:t>
            </a:r>
            <a:endParaRPr lang="it-IT" dirty="0"/>
          </a:p>
        </p:txBody>
      </p:sp>
      <p:sp>
        <p:nvSpPr>
          <p:cNvPr id="6" name="CasellaDiTesto 5"/>
          <p:cNvSpPr txBox="1"/>
          <p:nvPr/>
        </p:nvSpPr>
        <p:spPr>
          <a:xfrm>
            <a:off x="855134" y="4013201"/>
            <a:ext cx="9956800" cy="2123658"/>
          </a:xfrm>
          <a:prstGeom prst="rect">
            <a:avLst/>
          </a:prstGeom>
          <a:noFill/>
        </p:spPr>
        <p:txBody>
          <a:bodyPr wrap="square" rtlCol="0">
            <a:spAutoFit/>
          </a:bodyPr>
          <a:lstStyle/>
          <a:p>
            <a:pPr algn="just"/>
            <a:r>
              <a:rPr lang="it-IT" sz="2200" b="1" dirty="0"/>
              <a:t>La terra </a:t>
            </a:r>
            <a:r>
              <a:rPr lang="it-IT" sz="2200" dirty="0"/>
              <a:t>non può continuare ad essere sfruttata sulla base dell’idea tecnocratica, che sostiene la crescita infinita e illimitata. </a:t>
            </a:r>
            <a:endParaRPr lang="it-IT" sz="2200" dirty="0" smtClean="0"/>
          </a:p>
          <a:p>
            <a:pPr algn="just"/>
            <a:r>
              <a:rPr lang="it-IT" sz="2200" dirty="0" smtClean="0"/>
              <a:t>La </a:t>
            </a:r>
            <a:r>
              <a:rPr lang="it-IT" sz="2200" i="1" dirty="0" err="1"/>
              <a:t>Laudato</a:t>
            </a:r>
            <a:r>
              <a:rPr lang="it-IT" sz="2200" i="1" dirty="0"/>
              <a:t> Sii </a:t>
            </a:r>
            <a:r>
              <a:rPr lang="it-IT" sz="2200" dirty="0"/>
              <a:t>ci invita a guardare alla terra come una “casa comune</a:t>
            </a:r>
            <a:r>
              <a:rPr lang="it-IT" sz="2200" dirty="0" smtClean="0"/>
              <a:t>”, </a:t>
            </a:r>
            <a:r>
              <a:rPr lang="it-IT" sz="2200" dirty="0"/>
              <a:t>bella, variegata, plurale, in cui abitare con le altre creature.</a:t>
            </a:r>
          </a:p>
          <a:p>
            <a:pPr algn="just"/>
            <a:r>
              <a:rPr lang="it-IT" sz="2200" dirty="0"/>
              <a:t> Questa casa comune è consegnata, chiavi in mano, all’uomo: a lui il compito di dire «grazie» e di gustarne la bellezza, </a:t>
            </a:r>
            <a:r>
              <a:rPr lang="it-IT" sz="2200" b="1" dirty="0"/>
              <a:t>come dono da custodire e compito da realizzare</a:t>
            </a:r>
            <a:r>
              <a:rPr lang="it-IT" sz="2200" dirty="0"/>
              <a:t>. </a:t>
            </a:r>
          </a:p>
        </p:txBody>
      </p:sp>
      <p:pic>
        <p:nvPicPr>
          <p:cNvPr id="9" name="Immagine 8" descr="Giornata della Terra 2020: gli appuntamenti in streaming - Ravenna Web Tv"/>
          <p:cNvPicPr/>
          <p:nvPr/>
        </p:nvPicPr>
        <p:blipFill>
          <a:blip r:embed="rId2">
            <a:extLst>
              <a:ext uri="{28A0092B-C50C-407E-A947-70E740481C1C}">
                <a14:useLocalDpi xmlns:a14="http://schemas.microsoft.com/office/drawing/2010/main" xmlns="" val="0"/>
              </a:ext>
            </a:extLst>
          </a:blip>
          <a:srcRect/>
          <a:stretch>
            <a:fillRect/>
          </a:stretch>
        </p:blipFill>
        <p:spPr bwMode="auto">
          <a:xfrm>
            <a:off x="1308735" y="711199"/>
            <a:ext cx="4651798" cy="2954867"/>
          </a:xfrm>
          <a:prstGeom prst="rect">
            <a:avLst/>
          </a:prstGeom>
          <a:noFill/>
          <a:ln>
            <a:noFill/>
          </a:ln>
        </p:spPr>
      </p:pic>
    </p:spTree>
    <p:extLst>
      <p:ext uri="{BB962C8B-B14F-4D97-AF65-F5344CB8AC3E}">
        <p14:creationId xmlns:p14="http://schemas.microsoft.com/office/powerpoint/2010/main" xmlns="" val="59855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4932" y="1151467"/>
            <a:ext cx="5901267" cy="4370427"/>
          </a:xfrm>
          <a:prstGeom prst="rect">
            <a:avLst/>
          </a:prstGeom>
          <a:noFill/>
        </p:spPr>
        <p:txBody>
          <a:bodyPr wrap="square" rtlCol="0">
            <a:spAutoFit/>
          </a:bodyPr>
          <a:lstStyle/>
          <a:p>
            <a:r>
              <a:rPr lang="it-IT" sz="2200" dirty="0"/>
              <a:t>“Guarda.</a:t>
            </a:r>
          </a:p>
          <a:p>
            <a:r>
              <a:rPr lang="it-IT" sz="2200" dirty="0"/>
              <a:t>Sei in un posto qualsiasi</a:t>
            </a:r>
          </a:p>
          <a:p>
            <a:r>
              <a:rPr lang="it-IT" sz="2200" dirty="0"/>
              <a:t>E ti raggiunge un albero,</a:t>
            </a:r>
          </a:p>
          <a:p>
            <a:r>
              <a:rPr lang="it-IT" sz="2200" dirty="0"/>
              <a:t>un muro, un viso.</a:t>
            </a:r>
          </a:p>
          <a:p>
            <a:r>
              <a:rPr lang="it-IT" sz="2200" dirty="0"/>
              <a:t>Il centro del mondo è poco lontano da te,</a:t>
            </a:r>
          </a:p>
          <a:p>
            <a:r>
              <a:rPr lang="it-IT" sz="2200" dirty="0"/>
              <a:t>è nelle vie secondarie, ti aspetta</a:t>
            </a:r>
          </a:p>
          <a:p>
            <a:r>
              <a:rPr lang="it-IT" sz="2200" dirty="0"/>
              <a:t>dove non ti aspetti niente.</a:t>
            </a:r>
          </a:p>
          <a:p>
            <a:r>
              <a:rPr lang="it-IT" sz="2200" dirty="0"/>
              <a:t>(…)</a:t>
            </a:r>
          </a:p>
          <a:p>
            <a:r>
              <a:rPr lang="it-IT" sz="2200" dirty="0"/>
              <a:t>Guarda dentro e guarda fuori,</a:t>
            </a:r>
          </a:p>
          <a:p>
            <a:r>
              <a:rPr lang="it-IT" sz="2200" dirty="0"/>
              <a:t>guardare è una culla</a:t>
            </a:r>
            <a:r>
              <a:rPr lang="it-IT" sz="2200" dirty="0" smtClean="0"/>
              <a:t>”</a:t>
            </a:r>
          </a:p>
          <a:p>
            <a:endParaRPr lang="it-IT" sz="2200" dirty="0"/>
          </a:p>
          <a:p>
            <a:r>
              <a:rPr lang="it-IT" dirty="0"/>
              <a:t> </a:t>
            </a:r>
          </a:p>
          <a:p>
            <a:pPr algn="r"/>
            <a:r>
              <a:rPr lang="it-IT" dirty="0"/>
              <a:t>(F. Arminio)</a:t>
            </a:r>
          </a:p>
        </p:txBody>
      </p:sp>
    </p:spTree>
    <p:extLst>
      <p:ext uri="{BB962C8B-B14F-4D97-AF65-F5344CB8AC3E}">
        <p14:creationId xmlns:p14="http://schemas.microsoft.com/office/powerpoint/2010/main" xmlns="" val="387465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74800" y="1176867"/>
            <a:ext cx="8805334" cy="4647426"/>
          </a:xfrm>
          <a:prstGeom prst="rect">
            <a:avLst/>
          </a:prstGeom>
          <a:noFill/>
        </p:spPr>
        <p:txBody>
          <a:bodyPr wrap="square" rtlCol="0">
            <a:spAutoFit/>
          </a:bodyPr>
          <a:lstStyle/>
          <a:p>
            <a:pPr algn="just"/>
            <a:r>
              <a:rPr lang="it-IT" sz="2200" dirty="0"/>
              <a:t>“Non esistono scuole per guardare. Ci vuole un duro esercizio per apprendere l’arte dello sguardo.</a:t>
            </a:r>
          </a:p>
          <a:p>
            <a:pPr algn="just"/>
            <a:r>
              <a:rPr lang="it-IT" sz="2200" dirty="0"/>
              <a:t>Chi guarda bene si ammala più difficilmente. Le cose che entrano dagli occhi possono essere farmaci.</a:t>
            </a:r>
          </a:p>
          <a:p>
            <a:pPr algn="just"/>
            <a:r>
              <a:rPr lang="it-IT" sz="2200" dirty="0"/>
              <a:t>Se fotografi una conca rotta, un uomo che cammina, un balcone, se guardi cose dismesse, abbandonate, diventi una piccola arca di </a:t>
            </a:r>
            <a:r>
              <a:rPr lang="it-IT" sz="2200" dirty="0" err="1"/>
              <a:t>Noé</a:t>
            </a:r>
            <a:r>
              <a:rPr lang="it-IT" sz="2200" dirty="0"/>
              <a:t>, porti in salvo qualcosa.</a:t>
            </a:r>
          </a:p>
          <a:p>
            <a:pPr algn="just"/>
            <a:r>
              <a:rPr lang="it-IT" sz="2200" dirty="0"/>
              <a:t>Salvare aiuta a stare meglio. Invecchi lo stesso, ma lo fai in compagnia.</a:t>
            </a:r>
          </a:p>
          <a:p>
            <a:pPr algn="just"/>
            <a:r>
              <a:rPr lang="it-IT" sz="2200" dirty="0"/>
              <a:t>E le cose rilasciano sostanze buone dentro di te. </a:t>
            </a:r>
          </a:p>
          <a:p>
            <a:pPr algn="just"/>
            <a:r>
              <a:rPr lang="it-IT" sz="2200" dirty="0"/>
              <a:t>Un albero può fiorire nelle tue vene, un bel viso è un affresco dentro le tue tempie</a:t>
            </a:r>
            <a:r>
              <a:rPr lang="it-IT" sz="2200" dirty="0" smtClean="0"/>
              <a:t>”</a:t>
            </a:r>
          </a:p>
          <a:p>
            <a:endParaRPr lang="it-IT" dirty="0" smtClean="0"/>
          </a:p>
          <a:p>
            <a:endParaRPr lang="it-IT" dirty="0"/>
          </a:p>
          <a:p>
            <a:pPr algn="r"/>
            <a:r>
              <a:rPr lang="it-IT" dirty="0"/>
              <a:t>(Franco Arminio)</a:t>
            </a:r>
          </a:p>
        </p:txBody>
      </p:sp>
    </p:spTree>
    <p:extLst>
      <p:ext uri="{BB962C8B-B14F-4D97-AF65-F5344CB8AC3E}">
        <p14:creationId xmlns:p14="http://schemas.microsoft.com/office/powerpoint/2010/main" xmlns="" val="132663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«LO VIDE…»</a:t>
            </a:r>
            <a:endParaRPr lang="it-IT" dirty="0"/>
          </a:p>
        </p:txBody>
      </p:sp>
      <p:sp>
        <p:nvSpPr>
          <p:cNvPr id="3" name="Sottotitolo 2"/>
          <p:cNvSpPr>
            <a:spLocks noGrp="1"/>
          </p:cNvSpPr>
          <p:nvPr>
            <p:ph type="subTitle" idx="1"/>
          </p:nvPr>
        </p:nvSpPr>
        <p:spPr/>
        <p:txBody>
          <a:bodyPr>
            <a:normAutofit fontScale="92500" lnSpcReduction="20000"/>
          </a:bodyPr>
          <a:lstStyle/>
          <a:p>
            <a:endParaRPr lang="it-IT" dirty="0" smtClean="0"/>
          </a:p>
          <a:p>
            <a:endParaRPr lang="it-IT" dirty="0"/>
          </a:p>
          <a:p>
            <a:pPr algn="r"/>
            <a:r>
              <a:rPr lang="it-IT" sz="4400" dirty="0" smtClean="0"/>
              <a:t>Lc 10,33</a:t>
            </a:r>
            <a:endParaRPr lang="it-IT" sz="4400" dirty="0"/>
          </a:p>
        </p:txBody>
      </p:sp>
    </p:spTree>
    <p:extLst>
      <p:ext uri="{BB962C8B-B14F-4D97-AF65-F5344CB8AC3E}">
        <p14:creationId xmlns:p14="http://schemas.microsoft.com/office/powerpoint/2010/main" xmlns="" val="421880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413000" y="728134"/>
            <a:ext cx="8398933" cy="5410914"/>
          </a:xfrm>
          <a:prstGeom prst="rect">
            <a:avLst/>
          </a:prstGeom>
          <a:noFill/>
        </p:spPr>
        <p:txBody>
          <a:bodyPr wrap="square" numCol="2" rtlCol="0">
            <a:spAutoFit/>
          </a:bodyPr>
          <a:lstStyle/>
          <a:p>
            <a:r>
              <a:rPr lang="it-IT" dirty="0"/>
              <a:t>Quando ti prende il male </a:t>
            </a:r>
          </a:p>
          <a:p>
            <a:r>
              <a:rPr lang="it-IT" dirty="0"/>
              <a:t>della vita storta </a:t>
            </a:r>
          </a:p>
          <a:p>
            <a:r>
              <a:rPr lang="it-IT" dirty="0"/>
              <a:t>(…)</a:t>
            </a:r>
          </a:p>
          <a:p>
            <a:r>
              <a:rPr lang="it-IT" dirty="0"/>
              <a:t>Rallenta il fiato </a:t>
            </a:r>
          </a:p>
          <a:p>
            <a:r>
              <a:rPr lang="it-IT" dirty="0"/>
              <a:t>fino al momento in cui </a:t>
            </a:r>
          </a:p>
          <a:p>
            <a:r>
              <a:rPr lang="it-IT" dirty="0"/>
              <a:t>dentro ogni respiro </a:t>
            </a:r>
          </a:p>
          <a:p>
            <a:r>
              <a:rPr lang="it-IT" dirty="0"/>
              <a:t>verrà a trovarti un profumo </a:t>
            </a:r>
          </a:p>
          <a:p>
            <a:r>
              <a:rPr lang="it-IT" dirty="0"/>
              <a:t>(…)</a:t>
            </a:r>
          </a:p>
          <a:p>
            <a:r>
              <a:rPr lang="it-IT" dirty="0"/>
              <a:t>Lascia che un fiore ti racconti</a:t>
            </a:r>
          </a:p>
          <a:p>
            <a:r>
              <a:rPr lang="it-IT" dirty="0"/>
              <a:t>tutte le armonie che non sai</a:t>
            </a:r>
          </a:p>
          <a:p>
            <a:r>
              <a:rPr lang="it-IT" dirty="0"/>
              <a:t>osserva come </a:t>
            </a:r>
          </a:p>
          <a:p>
            <a:r>
              <a:rPr lang="it-IT" dirty="0"/>
              <a:t>dietro ogni filo d'erba </a:t>
            </a:r>
          </a:p>
          <a:p>
            <a:r>
              <a:rPr lang="it-IT" dirty="0"/>
              <a:t>si apre un paesaggio </a:t>
            </a:r>
          </a:p>
          <a:p>
            <a:r>
              <a:rPr lang="it-IT" dirty="0"/>
              <a:t>dietro ogni spigolo </a:t>
            </a:r>
          </a:p>
          <a:p>
            <a:r>
              <a:rPr lang="it-IT" dirty="0"/>
              <a:t>un mondo. </a:t>
            </a:r>
          </a:p>
          <a:p>
            <a:r>
              <a:rPr lang="it-IT" dirty="0"/>
              <a:t>Lascia che (…) il primo volto </a:t>
            </a:r>
          </a:p>
          <a:p>
            <a:r>
              <a:rPr lang="it-IT" dirty="0"/>
              <a:t>incontrato per </a:t>
            </a:r>
            <a:r>
              <a:rPr lang="it-IT" dirty="0" smtClean="0"/>
              <a:t>strada</a:t>
            </a:r>
          </a:p>
          <a:p>
            <a:r>
              <a:rPr lang="it-IT" dirty="0" smtClean="0"/>
              <a:t>sia </a:t>
            </a:r>
            <a:r>
              <a:rPr lang="it-IT" dirty="0"/>
              <a:t>per te un romanzo </a:t>
            </a:r>
          </a:p>
          <a:p>
            <a:r>
              <a:rPr lang="it-IT" dirty="0" smtClean="0"/>
              <a:t>di </a:t>
            </a:r>
            <a:r>
              <a:rPr lang="it-IT" dirty="0"/>
              <a:t>domande e di stupori</a:t>
            </a:r>
            <a:r>
              <a:rPr lang="it-IT" dirty="0" smtClean="0"/>
              <a:t>.</a:t>
            </a:r>
          </a:p>
          <a:p>
            <a:r>
              <a:rPr lang="it-IT" dirty="0" smtClean="0"/>
              <a:t> </a:t>
            </a:r>
          </a:p>
          <a:p>
            <a:endParaRPr lang="it-IT" dirty="0"/>
          </a:p>
          <a:p>
            <a:endParaRPr lang="it-IT" dirty="0" smtClean="0"/>
          </a:p>
          <a:p>
            <a:r>
              <a:rPr lang="it-IT" dirty="0" smtClean="0"/>
              <a:t>Quando </a:t>
            </a:r>
            <a:r>
              <a:rPr lang="it-IT" dirty="0"/>
              <a:t>ti prende il male </a:t>
            </a:r>
          </a:p>
          <a:p>
            <a:r>
              <a:rPr lang="it-IT" dirty="0"/>
              <a:t>della vita storta </a:t>
            </a:r>
          </a:p>
          <a:p>
            <a:r>
              <a:rPr lang="it-IT" dirty="0" smtClean="0"/>
              <a:t>retrocedi, </a:t>
            </a:r>
            <a:r>
              <a:rPr lang="it-IT" dirty="0"/>
              <a:t>annullati </a:t>
            </a:r>
          </a:p>
          <a:p>
            <a:r>
              <a:rPr lang="it-IT" dirty="0"/>
              <a:t>lascia al tuo sguardo </a:t>
            </a:r>
          </a:p>
          <a:p>
            <a:r>
              <a:rPr lang="it-IT" dirty="0"/>
              <a:t>un'altra possibilità </a:t>
            </a:r>
          </a:p>
          <a:p>
            <a:r>
              <a:rPr lang="it-IT" dirty="0"/>
              <a:t>regala al tuo cuore </a:t>
            </a:r>
          </a:p>
          <a:p>
            <a:r>
              <a:rPr lang="it-IT" dirty="0"/>
              <a:t>un mistero più profondo </a:t>
            </a:r>
          </a:p>
          <a:p>
            <a:r>
              <a:rPr lang="it-IT" dirty="0"/>
              <a:t>alle labbra </a:t>
            </a:r>
          </a:p>
          <a:p>
            <a:r>
              <a:rPr lang="it-IT" dirty="0"/>
              <a:t>la parola preziosa</a:t>
            </a:r>
          </a:p>
          <a:p>
            <a:r>
              <a:rPr lang="it-IT" dirty="0"/>
              <a:t>che, incantata </a:t>
            </a:r>
          </a:p>
          <a:p>
            <a:r>
              <a:rPr lang="it-IT" dirty="0"/>
              <a:t>nomina le cose</a:t>
            </a:r>
          </a:p>
          <a:p>
            <a:r>
              <a:rPr lang="it-IT" dirty="0"/>
              <a:t> </a:t>
            </a:r>
          </a:p>
          <a:p>
            <a:r>
              <a:rPr lang="it-IT" dirty="0"/>
              <a:t>(</a:t>
            </a:r>
            <a:r>
              <a:rPr lang="it-IT" dirty="0" smtClean="0"/>
              <a:t>Gianluigi </a:t>
            </a:r>
            <a:r>
              <a:rPr lang="it-IT" dirty="0" err="1"/>
              <a:t>Gherzi</a:t>
            </a:r>
            <a:r>
              <a:rPr lang="it-IT" dirty="0"/>
              <a:t>)</a:t>
            </a:r>
          </a:p>
        </p:txBody>
      </p:sp>
    </p:spTree>
    <p:extLst>
      <p:ext uri="{BB962C8B-B14F-4D97-AF65-F5344CB8AC3E}">
        <p14:creationId xmlns:p14="http://schemas.microsoft.com/office/powerpoint/2010/main" xmlns="" val="3235261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49867" y="1456266"/>
            <a:ext cx="9872871" cy="4038600"/>
          </a:xfrm>
        </p:spPr>
        <p:txBody>
          <a:bodyPr/>
          <a:lstStyle/>
          <a:p>
            <a:pPr marL="45720" indent="0">
              <a:buNone/>
            </a:pPr>
            <a:r>
              <a:rPr lang="it-IT" sz="3200" i="1" dirty="0">
                <a:solidFill>
                  <a:schemeClr val="tx1"/>
                </a:solidFill>
              </a:rPr>
              <a:t>“La velocità non aiuta la cura” </a:t>
            </a:r>
            <a:endParaRPr lang="it-IT" sz="3200" i="1" dirty="0" smtClean="0">
              <a:solidFill>
                <a:schemeClr val="tx1"/>
              </a:solidFill>
            </a:endParaRPr>
          </a:p>
          <a:p>
            <a:pPr marL="45720" indent="0">
              <a:buNone/>
            </a:pPr>
            <a:endParaRPr lang="it-IT" sz="3200" dirty="0">
              <a:solidFill>
                <a:schemeClr val="tx1"/>
              </a:solidFill>
            </a:endParaRPr>
          </a:p>
          <a:p>
            <a:pPr marL="45720" indent="0" algn="just">
              <a:buNone/>
            </a:pPr>
            <a:r>
              <a:rPr lang="it-IT" sz="3200" i="1" dirty="0">
                <a:solidFill>
                  <a:schemeClr val="tx1"/>
                </a:solidFill>
              </a:rPr>
              <a:t>“Non dobbiamo avere lo sguardo degli economisti, ma lo sguardo di Dio, che mette al centro la persona, che vuole bene all’uomo</a:t>
            </a:r>
            <a:r>
              <a:rPr lang="it-IT" sz="3200" i="1" dirty="0" smtClean="0">
                <a:solidFill>
                  <a:schemeClr val="tx1"/>
                </a:solidFill>
              </a:rPr>
              <a:t>”.</a:t>
            </a:r>
          </a:p>
          <a:p>
            <a:pPr marL="45720" indent="0">
              <a:buNone/>
            </a:pPr>
            <a:endParaRPr lang="it-IT" sz="3200" dirty="0">
              <a:solidFill>
                <a:schemeClr val="tx1"/>
              </a:solidFill>
            </a:endParaRPr>
          </a:p>
          <a:p>
            <a:pPr marL="45720" indent="0" algn="r">
              <a:buNone/>
            </a:pPr>
            <a:r>
              <a:rPr lang="it-IT" sz="2400" i="1" dirty="0" err="1">
                <a:solidFill>
                  <a:schemeClr val="tx1"/>
                </a:solidFill>
              </a:rPr>
              <a:t>Mons</a:t>
            </a:r>
            <a:r>
              <a:rPr lang="it-IT" sz="2400" i="1" dirty="0">
                <a:solidFill>
                  <a:schemeClr val="tx1"/>
                </a:solidFill>
              </a:rPr>
              <a:t>. </a:t>
            </a:r>
            <a:r>
              <a:rPr lang="it-IT" sz="2400" dirty="0" smtClean="0">
                <a:solidFill>
                  <a:schemeClr val="tx1"/>
                </a:solidFill>
              </a:rPr>
              <a:t>Nicolò</a:t>
            </a:r>
            <a:r>
              <a:rPr lang="it-IT" sz="2400" i="1" dirty="0" smtClean="0">
                <a:solidFill>
                  <a:schemeClr val="tx1"/>
                </a:solidFill>
              </a:rPr>
              <a:t> Anselmi, 16/02/2020</a:t>
            </a:r>
            <a:endParaRPr lang="it-IT" sz="2400" dirty="0">
              <a:solidFill>
                <a:schemeClr val="tx1"/>
              </a:solidFill>
            </a:endParaRPr>
          </a:p>
          <a:p>
            <a:endParaRPr lang="it-IT" dirty="0">
              <a:solidFill>
                <a:schemeClr val="tx1"/>
              </a:solidFill>
            </a:endParaRPr>
          </a:p>
        </p:txBody>
      </p:sp>
    </p:spTree>
    <p:extLst>
      <p:ext uri="{BB962C8B-B14F-4D97-AF65-F5344CB8AC3E}">
        <p14:creationId xmlns:p14="http://schemas.microsoft.com/office/powerpoint/2010/main" xmlns="" val="92406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87400" y="688094"/>
            <a:ext cx="10211538" cy="846667"/>
          </a:xfrm>
        </p:spPr>
        <p:txBody>
          <a:bodyPr>
            <a:normAutofit/>
          </a:bodyPr>
          <a:lstStyle/>
          <a:p>
            <a:pPr marL="45720" indent="0" algn="just">
              <a:buNone/>
            </a:pPr>
            <a:r>
              <a:rPr lang="it-IT" b="1" dirty="0">
                <a:solidFill>
                  <a:schemeClr val="tx1"/>
                </a:solidFill>
              </a:rPr>
              <a:t>Siamo chiamati ad alzare lo sguardo dal nostro ombelico per essere gente che si accorge </a:t>
            </a:r>
            <a:r>
              <a:rPr lang="it-IT" b="1" dirty="0" smtClean="0">
                <a:solidFill>
                  <a:schemeClr val="tx1"/>
                </a:solidFill>
              </a:rPr>
              <a:t>dell’altro, ma…</a:t>
            </a:r>
            <a:endParaRPr lang="it-IT" b="1" dirty="0">
              <a:solidFill>
                <a:schemeClr val="tx1"/>
              </a:solidFill>
            </a:endParaRPr>
          </a:p>
          <a:p>
            <a:pPr marL="45720" indent="0">
              <a:buNone/>
            </a:pPr>
            <a:endParaRPr lang="it-IT" dirty="0"/>
          </a:p>
        </p:txBody>
      </p:sp>
      <p:sp>
        <p:nvSpPr>
          <p:cNvPr id="4" name="CasellaDiTesto 3"/>
          <p:cNvSpPr txBox="1"/>
          <p:nvPr/>
        </p:nvSpPr>
        <p:spPr>
          <a:xfrm>
            <a:off x="956734" y="3581399"/>
            <a:ext cx="10211537" cy="2400657"/>
          </a:xfrm>
          <a:prstGeom prst="rect">
            <a:avLst/>
          </a:prstGeom>
          <a:noFill/>
        </p:spPr>
        <p:txBody>
          <a:bodyPr wrap="square" rtlCol="0">
            <a:spAutoFit/>
          </a:bodyPr>
          <a:lstStyle/>
          <a:p>
            <a:pPr algn="just"/>
            <a:r>
              <a:rPr lang="it-IT" sz="2200" b="1" dirty="0" smtClean="0"/>
              <a:t>Siamo </a:t>
            </a:r>
            <a:r>
              <a:rPr lang="it-IT" sz="2200" b="1" dirty="0"/>
              <a:t>chiamati ad avere uno sguardo nuovo</a:t>
            </a:r>
            <a:r>
              <a:rPr lang="it-IT" sz="2200" dirty="0"/>
              <a:t>, senza pretese, non giudicante, che non dia nulla per scontato, ma che sappia ancora stupirsi e meravigliarsi, così da permetterci di vedere noi stessi e gli altri per quello che siamo realmente, </a:t>
            </a:r>
            <a:endParaRPr lang="it-IT" sz="2200" dirty="0" smtClean="0"/>
          </a:p>
          <a:p>
            <a:pPr algn="just"/>
            <a:r>
              <a:rPr lang="it-IT" sz="2200" i="1" dirty="0" smtClean="0"/>
              <a:t>“</a:t>
            </a:r>
            <a:r>
              <a:rPr lang="it-IT" sz="2200" i="1" dirty="0"/>
              <a:t>persone intessute di invisibile, di un tempo che non è solo il presente, di infinito, di vita che pulsa ed è sempre più grande delle forme che possiamo abbracciare con gli occhi</a:t>
            </a:r>
            <a:r>
              <a:rPr lang="it-IT" sz="2200" i="1" dirty="0" smtClean="0"/>
              <a:t>” </a:t>
            </a:r>
            <a:r>
              <a:rPr lang="it-IT" sz="2200" dirty="0" smtClean="0"/>
              <a:t>– direbbe </a:t>
            </a:r>
            <a:r>
              <a:rPr lang="it-IT" sz="2200" dirty="0"/>
              <a:t>Chiara </a:t>
            </a:r>
            <a:r>
              <a:rPr lang="it-IT" sz="2200" dirty="0" err="1"/>
              <a:t>Giaccardi</a:t>
            </a:r>
            <a:r>
              <a:rPr lang="it-IT" sz="2200" dirty="0"/>
              <a:t>.</a:t>
            </a:r>
          </a:p>
          <a:p>
            <a:r>
              <a:rPr lang="it-IT" dirty="0"/>
              <a:t> </a:t>
            </a:r>
          </a:p>
        </p:txBody>
      </p:sp>
      <p:sp>
        <p:nvSpPr>
          <p:cNvPr id="6" name="Segnaposto contenuto 2"/>
          <p:cNvSpPr txBox="1">
            <a:spLocks/>
          </p:cNvSpPr>
          <p:nvPr/>
        </p:nvSpPr>
        <p:spPr>
          <a:xfrm>
            <a:off x="3860801" y="2028913"/>
            <a:ext cx="4927600" cy="956734"/>
          </a:xfrm>
          <a:prstGeom prst="rect">
            <a:avLst/>
          </a:prstGeom>
        </p:spPr>
        <p:txBody>
          <a:bodyPr vert="horz" lIns="91440" tIns="45720" rIns="91440" bIns="45720" rtlCol="0">
            <a:no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pPr marL="45720" indent="0">
              <a:lnSpc>
                <a:spcPct val="100000"/>
              </a:lnSpc>
              <a:buFont typeface="Corbel" pitchFamily="34" charset="0"/>
              <a:buNone/>
            </a:pPr>
            <a:r>
              <a:rPr lang="it-IT" b="1" i="1" dirty="0" smtClean="0">
                <a:solidFill>
                  <a:srgbClr val="00B0F0"/>
                </a:solidFill>
              </a:rPr>
              <a:t>“E’ cieco chi guarda solo con gli occhi”</a:t>
            </a:r>
            <a:r>
              <a:rPr lang="it-IT" b="1" dirty="0" smtClean="0">
                <a:solidFill>
                  <a:srgbClr val="00B0F0"/>
                </a:solidFill>
              </a:rPr>
              <a:t> </a:t>
            </a:r>
          </a:p>
          <a:p>
            <a:pPr marL="45720" indent="0">
              <a:lnSpc>
                <a:spcPct val="100000"/>
              </a:lnSpc>
              <a:buFont typeface="Corbel" pitchFamily="34" charset="0"/>
              <a:buNone/>
            </a:pPr>
            <a:r>
              <a:rPr lang="it-IT" dirty="0" smtClean="0">
                <a:solidFill>
                  <a:srgbClr val="00B0F0"/>
                </a:solidFill>
              </a:rPr>
              <a:t>                       (proverbio africano)</a:t>
            </a:r>
            <a:endParaRPr lang="it-IT" dirty="0">
              <a:solidFill>
                <a:srgbClr val="00B0F0"/>
              </a:solidFill>
            </a:endParaRPr>
          </a:p>
        </p:txBody>
      </p:sp>
    </p:spTree>
    <p:extLst>
      <p:ext uri="{BB962C8B-B14F-4D97-AF65-F5344CB8AC3E}">
        <p14:creationId xmlns:p14="http://schemas.microsoft.com/office/powerpoint/2010/main" xmlns="" val="123107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additive="base">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n si vede bene che col cuore. L'Essenziale è invisibile agli occhi...&quot; |  Il piccolo principe, Frasi da il piccolo principe, Piccol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93933" y="3522134"/>
            <a:ext cx="4800600" cy="26289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CasellaDiTesto 4"/>
          <p:cNvSpPr txBox="1"/>
          <p:nvPr/>
        </p:nvSpPr>
        <p:spPr>
          <a:xfrm>
            <a:off x="551070" y="634999"/>
            <a:ext cx="10219267" cy="1785104"/>
          </a:xfrm>
          <a:prstGeom prst="rect">
            <a:avLst/>
          </a:prstGeom>
          <a:noFill/>
        </p:spPr>
        <p:txBody>
          <a:bodyPr wrap="square" rtlCol="0">
            <a:spAutoFit/>
          </a:bodyPr>
          <a:lstStyle/>
          <a:p>
            <a:pPr algn="just"/>
            <a:r>
              <a:rPr lang="it-IT" sz="2200" dirty="0" smtClean="0"/>
              <a:t>Forse </a:t>
            </a:r>
            <a:r>
              <a:rPr lang="it-IT" sz="2200" dirty="0"/>
              <a:t>si tratta di </a:t>
            </a:r>
            <a:r>
              <a:rPr lang="it-IT" sz="2200" b="1" dirty="0"/>
              <a:t>avere uno sguardo generativo</a:t>
            </a:r>
            <a:r>
              <a:rPr lang="it-IT" sz="2200" dirty="0"/>
              <a:t> </a:t>
            </a:r>
            <a:r>
              <a:rPr lang="it-IT" sz="2200" dirty="0" smtClean="0"/>
              <a:t>che sappia accogliere sia il bene che il male che è in ognuno di noi, i nostri limiti, le nostre paure, le nostre fragilità e insicurezze. </a:t>
            </a:r>
          </a:p>
          <a:p>
            <a:pPr algn="just"/>
            <a:r>
              <a:rPr lang="it-IT" sz="2200" dirty="0" smtClean="0"/>
              <a:t>Allora saremo capaci di vedere, oltre ai difetti degli altri, che sono i nostri, anche il buono e il positivo che c’è in ciascuno.</a:t>
            </a:r>
            <a:endParaRPr lang="it-IT" sz="2200" dirty="0"/>
          </a:p>
        </p:txBody>
      </p:sp>
      <p:sp>
        <p:nvSpPr>
          <p:cNvPr id="2" name="CasellaDiTesto 1"/>
          <p:cNvSpPr txBox="1"/>
          <p:nvPr/>
        </p:nvSpPr>
        <p:spPr>
          <a:xfrm>
            <a:off x="635000" y="2904985"/>
            <a:ext cx="10253133" cy="415498"/>
          </a:xfrm>
          <a:prstGeom prst="rect">
            <a:avLst/>
          </a:prstGeom>
          <a:noFill/>
        </p:spPr>
        <p:txBody>
          <a:bodyPr wrap="square" rtlCol="0">
            <a:spAutoFit/>
          </a:bodyPr>
          <a:lstStyle/>
          <a:p>
            <a:r>
              <a:rPr lang="it-IT" sz="2100" b="1" dirty="0" smtClean="0">
                <a:solidFill>
                  <a:srgbClr val="00B050"/>
                </a:solidFill>
              </a:rPr>
              <a:t>Si </a:t>
            </a:r>
            <a:r>
              <a:rPr lang="it-IT" sz="2100" b="1" dirty="0">
                <a:solidFill>
                  <a:srgbClr val="00B050"/>
                </a:solidFill>
              </a:rPr>
              <a:t>tratta di vedere con gli occhi del cuore, </a:t>
            </a:r>
            <a:r>
              <a:rPr lang="it-IT" sz="2100" b="1" dirty="0" smtClean="0">
                <a:solidFill>
                  <a:srgbClr val="00B050"/>
                </a:solidFill>
              </a:rPr>
              <a:t>perché…  </a:t>
            </a:r>
            <a:r>
              <a:rPr lang="it-IT" sz="2100" b="1" dirty="0">
                <a:solidFill>
                  <a:srgbClr val="00B050"/>
                </a:solidFill>
              </a:rPr>
              <a:t>“l’essenziale è invisibile agli occhi</a:t>
            </a:r>
            <a:r>
              <a:rPr lang="it-IT" sz="2100" b="1" dirty="0" smtClean="0">
                <a:solidFill>
                  <a:srgbClr val="00B050"/>
                </a:solidFill>
              </a:rPr>
              <a:t>”</a:t>
            </a:r>
            <a:endParaRPr lang="it-IT" sz="2100" dirty="0">
              <a:solidFill>
                <a:srgbClr val="00B050"/>
              </a:solidFill>
            </a:endParaRPr>
          </a:p>
        </p:txBody>
      </p:sp>
    </p:spTree>
    <p:extLst>
      <p:ext uri="{BB962C8B-B14F-4D97-AF65-F5344CB8AC3E}">
        <p14:creationId xmlns:p14="http://schemas.microsoft.com/office/powerpoint/2010/main" xmlns="" val="196942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wheel(1)">
                                      <p:cBhvr>
                                        <p:cTn id="2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Quei doni sobri dell'antica Befana - Gazzetta del Sud"/>
          <p:cNvPicPr/>
          <p:nvPr/>
        </p:nvPicPr>
        <p:blipFill>
          <a:blip r:embed="rId2">
            <a:extLst>
              <a:ext uri="{28A0092B-C50C-407E-A947-70E740481C1C}">
                <a14:useLocalDpi xmlns:a14="http://schemas.microsoft.com/office/drawing/2010/main" xmlns="" val="0"/>
              </a:ext>
            </a:extLst>
          </a:blip>
          <a:srcRect/>
          <a:stretch>
            <a:fillRect/>
          </a:stretch>
        </p:blipFill>
        <p:spPr bwMode="auto">
          <a:xfrm>
            <a:off x="1236133" y="1227722"/>
            <a:ext cx="4597401" cy="4080934"/>
          </a:xfrm>
          <a:prstGeom prst="rect">
            <a:avLst/>
          </a:prstGeom>
          <a:noFill/>
          <a:ln>
            <a:noFill/>
          </a:ln>
        </p:spPr>
      </p:pic>
      <p:sp>
        <p:nvSpPr>
          <p:cNvPr id="5" name="CasellaDiTesto 4"/>
          <p:cNvSpPr txBox="1"/>
          <p:nvPr/>
        </p:nvSpPr>
        <p:spPr>
          <a:xfrm>
            <a:off x="6654800" y="1529251"/>
            <a:ext cx="4224866" cy="3477875"/>
          </a:xfrm>
          <a:prstGeom prst="rect">
            <a:avLst/>
          </a:prstGeom>
          <a:noFill/>
        </p:spPr>
        <p:txBody>
          <a:bodyPr wrap="square" rtlCol="0">
            <a:spAutoFit/>
          </a:bodyPr>
          <a:lstStyle/>
          <a:p>
            <a:pPr algn="just"/>
            <a:r>
              <a:rPr lang="it-IT" sz="2200" dirty="0"/>
              <a:t>Allora in un ANZIANO che ci chiede attenzioni, assistenza nella malattia, presenza nella sua solitudine, non vedremo qualcuno che ci “ruba” tempo prezioso, che ci “succhia” energie che potremmo dedicare ad altro, ma scorgeremo la ricchezza di una </a:t>
            </a:r>
            <a:r>
              <a:rPr lang="it-IT" sz="2200" dirty="0" smtClean="0"/>
              <a:t>vita vissuta che, </a:t>
            </a:r>
            <a:r>
              <a:rPr lang="it-IT" sz="2200" dirty="0"/>
              <a:t>se ascoltata e accolta, diventa </a:t>
            </a:r>
            <a:r>
              <a:rPr lang="it-IT" sz="2200" b="1" dirty="0"/>
              <a:t>dono inestimabile </a:t>
            </a:r>
            <a:r>
              <a:rPr lang="it-IT" sz="2200" dirty="0"/>
              <a:t>per la nostra.</a:t>
            </a:r>
          </a:p>
        </p:txBody>
      </p:sp>
    </p:spTree>
    <p:extLst>
      <p:ext uri="{BB962C8B-B14F-4D97-AF65-F5344CB8AC3E}">
        <p14:creationId xmlns:p14="http://schemas.microsoft.com/office/powerpoint/2010/main" xmlns="" val="174946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Pin su Kids"/>
          <p:cNvPicPr/>
          <p:nvPr/>
        </p:nvPicPr>
        <p:blipFill>
          <a:blip r:embed="rId2">
            <a:extLst>
              <a:ext uri="{28A0092B-C50C-407E-A947-70E740481C1C}">
                <a14:useLocalDpi xmlns:a14="http://schemas.microsoft.com/office/drawing/2010/main" xmlns="" val="0"/>
              </a:ext>
            </a:extLst>
          </a:blip>
          <a:srcRect/>
          <a:stretch>
            <a:fillRect/>
          </a:stretch>
        </p:blipFill>
        <p:spPr bwMode="auto">
          <a:xfrm>
            <a:off x="1913678" y="990601"/>
            <a:ext cx="3208655" cy="4910666"/>
          </a:xfrm>
          <a:prstGeom prst="rect">
            <a:avLst/>
          </a:prstGeom>
          <a:noFill/>
          <a:ln>
            <a:noFill/>
          </a:ln>
        </p:spPr>
      </p:pic>
      <p:sp>
        <p:nvSpPr>
          <p:cNvPr id="6" name="CasellaDiTesto 5"/>
          <p:cNvSpPr txBox="1"/>
          <p:nvPr/>
        </p:nvSpPr>
        <p:spPr>
          <a:xfrm>
            <a:off x="5875866" y="860611"/>
            <a:ext cx="4614334" cy="5170646"/>
          </a:xfrm>
          <a:prstGeom prst="rect">
            <a:avLst/>
          </a:prstGeom>
          <a:noFill/>
        </p:spPr>
        <p:txBody>
          <a:bodyPr wrap="square" rtlCol="0">
            <a:spAutoFit/>
          </a:bodyPr>
          <a:lstStyle/>
          <a:p>
            <a:pPr algn="just"/>
            <a:r>
              <a:rPr lang="it-IT" sz="2200" dirty="0"/>
              <a:t>Davanti ad un </a:t>
            </a:r>
            <a:r>
              <a:rPr lang="it-IT" sz="2200" dirty="0" smtClean="0"/>
              <a:t>BAMBINO </a:t>
            </a:r>
            <a:r>
              <a:rPr lang="it-IT" sz="2200" dirty="0"/>
              <a:t>non ci fermeremo ad osservare e commentare se è educato o maleducato, generoso od egoista, pacifico o violento, ma in ognuno vedremo l’uomo e la donna di domani e allora </a:t>
            </a:r>
            <a:r>
              <a:rPr lang="it-IT" sz="2200" b="1" dirty="0"/>
              <a:t>i figli degli altri saranno anche i nostri figli. </a:t>
            </a:r>
            <a:endParaRPr lang="it-IT" sz="2200" b="1" dirty="0" smtClean="0"/>
          </a:p>
          <a:p>
            <a:pPr algn="just"/>
            <a:r>
              <a:rPr lang="it-IT" sz="2200" dirty="0" smtClean="0"/>
              <a:t>E </a:t>
            </a:r>
            <a:r>
              <a:rPr lang="it-IT" sz="2200" dirty="0"/>
              <a:t>se faremo del mondo un luogo in cui non ci si guarda con indifferenza o, peggio, con sospetto e ostilità, ma sapremo essere per tutti i giovani esempio di buona educazione, attenzione e cura, il resto lo faranno i ragazzi stessi, se li lasciamo fare.</a:t>
            </a:r>
          </a:p>
        </p:txBody>
      </p:sp>
    </p:spTree>
    <p:extLst>
      <p:ext uri="{BB962C8B-B14F-4D97-AF65-F5344CB8AC3E}">
        <p14:creationId xmlns:p14="http://schemas.microsoft.com/office/powerpoint/2010/main" xmlns="" val="148850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Colleghi di affari che incontrano concetto di lavoro di ufficio | Foto  Gratis"/>
          <p:cNvPicPr/>
          <p:nvPr/>
        </p:nvPicPr>
        <p:blipFill>
          <a:blip r:embed="rId2">
            <a:extLst>
              <a:ext uri="{28A0092B-C50C-407E-A947-70E740481C1C}">
                <a14:useLocalDpi xmlns:a14="http://schemas.microsoft.com/office/drawing/2010/main" xmlns="" val="0"/>
              </a:ext>
            </a:extLst>
          </a:blip>
          <a:srcRect/>
          <a:stretch>
            <a:fillRect/>
          </a:stretch>
        </p:blipFill>
        <p:spPr bwMode="auto">
          <a:xfrm>
            <a:off x="1190836" y="1376256"/>
            <a:ext cx="5966460" cy="3970020"/>
          </a:xfrm>
          <a:prstGeom prst="rect">
            <a:avLst/>
          </a:prstGeom>
          <a:noFill/>
          <a:ln>
            <a:noFill/>
          </a:ln>
        </p:spPr>
      </p:pic>
      <p:sp>
        <p:nvSpPr>
          <p:cNvPr id="5" name="CasellaDiTesto 4"/>
          <p:cNvSpPr txBox="1"/>
          <p:nvPr/>
        </p:nvSpPr>
        <p:spPr>
          <a:xfrm>
            <a:off x="7696199" y="1114497"/>
            <a:ext cx="3217333" cy="4493538"/>
          </a:xfrm>
          <a:prstGeom prst="rect">
            <a:avLst/>
          </a:prstGeom>
          <a:noFill/>
        </p:spPr>
        <p:txBody>
          <a:bodyPr wrap="square" rtlCol="0">
            <a:spAutoFit/>
          </a:bodyPr>
          <a:lstStyle/>
          <a:p>
            <a:pPr algn="just"/>
            <a:r>
              <a:rPr lang="it-IT" sz="2200" dirty="0"/>
              <a:t>Se nel nostro </a:t>
            </a:r>
            <a:r>
              <a:rPr lang="it-IT" sz="2200" dirty="0" smtClean="0"/>
              <a:t>COLLEGA </a:t>
            </a:r>
            <a:r>
              <a:rPr lang="it-IT" sz="2200" dirty="0"/>
              <a:t>non vedremo qualcuno da cui guardarci o a cui stare attenti perché può “farci le scarpe</a:t>
            </a:r>
            <a:r>
              <a:rPr lang="it-IT" sz="2200" dirty="0" smtClean="0"/>
              <a:t>”, </a:t>
            </a:r>
            <a:r>
              <a:rPr lang="it-IT" sz="2200" dirty="0"/>
              <a:t>ma qualcuno con cui collaborare, con cui condividere le nostre conoscenze, a cui insegnare quel che abbiamo appreso e da cui imparare, </a:t>
            </a:r>
            <a:r>
              <a:rPr lang="it-IT" sz="2200" b="1" dirty="0"/>
              <a:t>anche il mondo del lavoro sarà un luogo di </a:t>
            </a:r>
            <a:r>
              <a:rPr lang="it-IT" sz="2200" b="1" dirty="0" smtClean="0"/>
              <a:t>prossimità e di cura.</a:t>
            </a:r>
            <a:endParaRPr lang="it-IT" sz="2200" b="1" dirty="0"/>
          </a:p>
        </p:txBody>
      </p:sp>
    </p:spTree>
    <p:extLst>
      <p:ext uri="{BB962C8B-B14F-4D97-AF65-F5344CB8AC3E}">
        <p14:creationId xmlns:p14="http://schemas.microsoft.com/office/powerpoint/2010/main" xmlns="" val="84464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Base">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379</TotalTime>
  <Words>910</Words>
  <Application>Microsoft Office PowerPoint</Application>
  <PresentationFormat>Personalizzato</PresentationFormat>
  <Paragraphs>99</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Base</vt:lpstr>
      <vt:lpstr>Diapositiva 1</vt:lpstr>
      <vt:lpstr>«LO VIDE…»</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VIDE…»</dc:title>
  <dc:creator>Bedini Alessandra</dc:creator>
  <cp:lastModifiedBy>User</cp:lastModifiedBy>
  <cp:revision>29</cp:revision>
  <dcterms:created xsi:type="dcterms:W3CDTF">2021-03-07T13:51:11Z</dcterms:created>
  <dcterms:modified xsi:type="dcterms:W3CDTF">2021-03-19T21:41:07Z</dcterms:modified>
</cp:coreProperties>
</file>